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9144000" cy="51435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7E5D7E2-7562-453F-B687-16F625C7E869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A44B5C0-C3FB-4BF6-81F4-66958366C7D4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DC0FBD7-1423-4E71-909B-28EDD3ACFC30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8D4704C-3683-42A6-A2CA-1EA32F1E4CD7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CA17769-A362-4EFF-9B6F-AD53C607255E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C6FFC2-05CF-428F-A9E0-89F08CCB0A6C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D701E2-0B25-4BE3-BE5D-8942F9D20DBE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4EED6A-610F-4E91-92F9-861605D0BBBF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F6E22E2-6352-400D-8392-4E3218DD9CAD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F4BE79-882C-43AA-AB85-5EBD11D55C88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9678A46-E7CD-4987-8993-8C5CF0CDF749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F5CA2D8-B30B-4E1D-8375-5490D73A59EC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7475C9-00A5-493C-BFB6-A5E3D051B044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56D5E0-8FF0-4057-B98F-B534E2E4655E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7A7079-BEC1-4E9C-9728-872C54954E9A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2F9E0D4-6B59-49E3-A0CA-E2CB1B290B17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BE66C2-80B3-4522-8D7F-45AAE78849C3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85F2476-D2F1-41D2-A69B-3D7E441C3FFD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9FFAE41-A495-4065-BE00-F95C5FEA6BBD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4D9EC3E-DA48-43BF-B0E3-E28FA17426B9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CB3FD25-77BF-4D15-AE51-CAD07A3D53B4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9AE7CF7-465C-4361-8424-9BE5F49265D7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F9A82CC-547F-473B-9539-491D5216FD98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5C39253-A968-412E-845A-40016069FF1D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D549DA2-1CC9-46DC-86C4-3C70741974FA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3660F4B-9FCD-4F16-A6B3-FF2685E44AB8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E2085B2-1C5A-4C6D-9783-428A8EF2B487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17D5ADC-7DC4-442D-BDD2-308177031895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83A178E-8E3C-4681-B44B-390E44D9539F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3774039-7FFB-43B4-80D1-A51512C83DB2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C4D8A81-3623-42D4-AD0B-E6820E5A596B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8B1391F-3A7B-4891-B11D-5668A8CB7466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309C385-C869-47E4-B6CA-09368B5085E1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882D6C3-723D-4CB5-819B-885BAA81C548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7B5D0DD-C719-4554-BECE-B523CAB69A99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EA05B74-EA5E-4E0F-B2F1-5DFE5E12381B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25F2CBE-0F03-4B96-B815-A1C76891C6E8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758646B-4878-404D-B626-909FC0F996F1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7BFA46F-FBAD-4887-BB7E-476651C6C2E7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F7DC0B2-A49F-4BC2-BB27-1B59D252E75B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63F21FE-9DD9-446C-87A5-F3CF7A2A7100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72B2EA5-2F61-4F62-90A9-951E02F76681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F4D4F89-D5D7-4A0D-B349-1B8BCEF60E9F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37FE7C87-B86E-4C18-B5B1-047785F9FE87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AC8FC82-42CB-4A1F-AAFA-03FA566AD960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35E1F18-FE16-4A8C-8470-DECC21825AEA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3738755-DC30-4EA3-960A-79CF22B9E131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115000"/>
              </a:lnSpc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E3CD37D-FC9D-4F99-8703-B102C196F69F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2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311760" y="2834280"/>
            <a:ext cx="8520120" cy="79236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 marL="343080" indent="-22860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585858"/>
                </a:solidFill>
                <a:latin typeface="Arial"/>
                <a:ea typeface="Arial"/>
              </a:rPr>
              <a:t>Body Level One</a:t>
            </a:r>
            <a:endParaRPr b="0" lang="en-US" sz="2800" spc="-1" strike="noStrike">
              <a:solidFill>
                <a:srgbClr val="585858"/>
              </a:solidFill>
              <a:latin typeface="Arial"/>
            </a:endParaRPr>
          </a:p>
          <a:p>
            <a:pPr marL="343080" indent="25416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585858"/>
                </a:solidFill>
                <a:latin typeface="Arial"/>
                <a:ea typeface="Arial"/>
              </a:rPr>
              <a:t>Body Level Two</a:t>
            </a:r>
            <a:endParaRPr b="0" lang="en-US" sz="2800" spc="-1" strike="noStrike">
              <a:solidFill>
                <a:srgbClr val="585858"/>
              </a:solidFill>
              <a:latin typeface="Arial"/>
            </a:endParaRPr>
          </a:p>
          <a:p>
            <a:pPr marL="343080" indent="71136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585858"/>
                </a:solidFill>
                <a:latin typeface="Arial"/>
                <a:ea typeface="Arial"/>
              </a:rPr>
              <a:t>Body Level Three</a:t>
            </a:r>
            <a:endParaRPr b="0" lang="en-US" sz="2800" spc="-1" strike="noStrike">
              <a:solidFill>
                <a:srgbClr val="585858"/>
              </a:solidFill>
              <a:latin typeface="Arial"/>
            </a:endParaRPr>
          </a:p>
          <a:p>
            <a:pPr marL="343080" indent="116856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585858"/>
                </a:solidFill>
                <a:latin typeface="Arial"/>
                <a:ea typeface="Arial"/>
              </a:rPr>
              <a:t>Body Level Four</a:t>
            </a:r>
            <a:endParaRPr b="0" lang="en-US" sz="2800" spc="-1" strike="noStrike">
              <a:solidFill>
                <a:srgbClr val="585858"/>
              </a:solidFill>
              <a:latin typeface="Arial"/>
            </a:endParaRPr>
          </a:p>
          <a:p>
            <a:pPr marL="343080" indent="162576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585858"/>
                </a:solidFill>
                <a:latin typeface="Arial"/>
                <a:ea typeface="Arial"/>
              </a:rPr>
              <a:t>Body Level Five</a:t>
            </a:r>
            <a:endParaRPr b="0" lang="en-US" sz="2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1"/>
          </p:nvPr>
        </p:nvSpPr>
        <p:spPr>
          <a:xfrm>
            <a:off x="8684280" y="4700880"/>
            <a:ext cx="336600" cy="31788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ctr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 marL="457200" indent="-317520">
              <a:lnSpc>
                <a:spcPct val="115000"/>
              </a:lnSpc>
              <a:buClr>
                <a:srgbClr val="585858"/>
              </a:buClr>
              <a:buFont typeface="Arial"/>
              <a:buChar char="●"/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Body Level One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 lvl="1" marL="965160" indent="-355680">
              <a:lnSpc>
                <a:spcPct val="115000"/>
              </a:lnSpc>
              <a:buClr>
                <a:srgbClr val="585858"/>
              </a:buClr>
              <a:buFont typeface="Arial"/>
              <a:buChar char="○"/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Body Level Two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 lvl="2" marL="1422360" indent="-355680">
              <a:lnSpc>
                <a:spcPct val="115000"/>
              </a:lnSpc>
              <a:buClr>
                <a:srgbClr val="585858"/>
              </a:buClr>
              <a:buFont typeface="Arial"/>
              <a:buChar char="■"/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Body Level Three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 lvl="3" marL="1879560" indent="-355680">
              <a:lnSpc>
                <a:spcPct val="115000"/>
              </a:lnSpc>
              <a:buClr>
                <a:srgbClr val="585858"/>
              </a:buClr>
              <a:buFont typeface="Arial"/>
              <a:buChar char="●"/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Body Level Four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 lvl="4" marL="2336760" indent="-355680">
              <a:lnSpc>
                <a:spcPct val="115000"/>
              </a:lnSpc>
              <a:buClr>
                <a:srgbClr val="585858"/>
              </a:buClr>
              <a:buFont typeface="Arial"/>
              <a:buChar char="○"/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Body Level Five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 marL="432000" indent="-324000">
              <a:lnSpc>
                <a:spcPct val="115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1" marL="864000" indent="-324000">
              <a:lnSpc>
                <a:spcPct val="115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2" marL="1296000" indent="-288000">
              <a:lnSpc>
                <a:spcPct val="115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3" marL="1728000" indent="-216000">
              <a:lnSpc>
                <a:spcPct val="115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4" marL="2160000" indent="-216000">
              <a:lnSpc>
                <a:spcPct val="115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5" marL="2592000" indent="-216000">
              <a:lnSpc>
                <a:spcPct val="115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6" marL="3024000" indent="-216000">
              <a:lnSpc>
                <a:spcPct val="115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sldNum" idx="2"/>
          </p:nvPr>
        </p:nvSpPr>
        <p:spPr>
          <a:xfrm>
            <a:off x="8684280" y="4700880"/>
            <a:ext cx="336600" cy="31788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ctr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 marL="457200" indent="-317520">
              <a:lnSpc>
                <a:spcPct val="115000"/>
              </a:lnSpc>
              <a:buClr>
                <a:srgbClr val="585858"/>
              </a:buClr>
              <a:buFont typeface="Arial"/>
              <a:buChar char="●"/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Body Level One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 lvl="1" marL="965160" indent="-355680">
              <a:lnSpc>
                <a:spcPct val="115000"/>
              </a:lnSpc>
              <a:buClr>
                <a:srgbClr val="585858"/>
              </a:buClr>
              <a:buFont typeface="Arial"/>
              <a:buChar char="○"/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Body Level Two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 lvl="2" marL="1422360" indent="-355680">
              <a:lnSpc>
                <a:spcPct val="115000"/>
              </a:lnSpc>
              <a:buClr>
                <a:srgbClr val="585858"/>
              </a:buClr>
              <a:buFont typeface="Arial"/>
              <a:buChar char="■"/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Body Level Three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 lvl="3" marL="1879560" indent="-355680">
              <a:lnSpc>
                <a:spcPct val="115000"/>
              </a:lnSpc>
              <a:buClr>
                <a:srgbClr val="585858"/>
              </a:buClr>
              <a:buFont typeface="Arial"/>
              <a:buChar char="●"/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Body Level Four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 lvl="4" marL="2336760" indent="-355680">
              <a:lnSpc>
                <a:spcPct val="115000"/>
              </a:lnSpc>
              <a:buClr>
                <a:srgbClr val="585858"/>
              </a:buClr>
              <a:buFont typeface="Arial"/>
              <a:buChar char="○"/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Body Level Five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 marL="432000" indent="-324000">
              <a:lnSpc>
                <a:spcPct val="115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1" marL="864000" indent="-324000">
              <a:lnSpc>
                <a:spcPct val="115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2" marL="1296000" indent="-288000">
              <a:lnSpc>
                <a:spcPct val="115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3" marL="1728000" indent="-216000">
              <a:lnSpc>
                <a:spcPct val="115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4" marL="2160000" indent="-216000">
              <a:lnSpc>
                <a:spcPct val="115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5" marL="2592000" indent="-216000">
              <a:lnSpc>
                <a:spcPct val="115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6" marL="3024000" indent="-216000">
              <a:lnSpc>
                <a:spcPct val="115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sldNum" idx="3"/>
          </p:nvPr>
        </p:nvSpPr>
        <p:spPr>
          <a:xfrm>
            <a:off x="8684280" y="4700880"/>
            <a:ext cx="336600" cy="31788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ctr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Title Text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 marL="457200" indent="-343080">
              <a:lnSpc>
                <a:spcPct val="115000"/>
              </a:lnSpc>
              <a:buClr>
                <a:srgbClr val="585858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  <a:ea typeface="Arial"/>
              </a:rPr>
              <a:t>Body Level One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1" marL="1005120" indent="-408240">
              <a:lnSpc>
                <a:spcPct val="115000"/>
              </a:lnSpc>
              <a:buClr>
                <a:srgbClr val="585858"/>
              </a:buClr>
              <a:buFont typeface="Arial"/>
              <a:buChar char="○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  <a:ea typeface="Arial"/>
              </a:rPr>
              <a:t>Body Level Two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2" marL="1462320" indent="-408240">
              <a:lnSpc>
                <a:spcPct val="115000"/>
              </a:lnSpc>
              <a:buClr>
                <a:srgbClr val="585858"/>
              </a:buClr>
              <a:buFont typeface="Arial"/>
              <a:buChar char="■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  <a:ea typeface="Arial"/>
              </a:rPr>
              <a:t>Body Level Three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3" marL="1919520" indent="-408240">
              <a:lnSpc>
                <a:spcPct val="115000"/>
              </a:lnSpc>
              <a:buClr>
                <a:srgbClr val="585858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  <a:ea typeface="Arial"/>
              </a:rPr>
              <a:t>Body Level Four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  <a:p>
            <a:pPr lvl="4" marL="2376720" indent="-408240">
              <a:lnSpc>
                <a:spcPct val="115000"/>
              </a:lnSpc>
              <a:buClr>
                <a:srgbClr val="585858"/>
              </a:buClr>
              <a:buFont typeface="Arial"/>
              <a:buChar char="○"/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  <a:ea typeface="Arial"/>
              </a:rPr>
              <a:t>Body Level Five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sldNum" idx="4"/>
          </p:nvPr>
        </p:nvSpPr>
        <p:spPr>
          <a:xfrm>
            <a:off x="8684280" y="4700880"/>
            <a:ext cx="336600" cy="31788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ctr">
            <a:noAutofit/>
          </a:bodyPr>
          <a:lstStyle>
            <a:lvl1pPr>
              <a:defRPr b="0" lang="en-US" sz="2400" spc="-1" strike="noStrike">
                <a:latin typeface="Times New Roman"/>
              </a:defRPr>
            </a:lvl1pPr>
          </a:lstStyle>
          <a:p>
            <a:endParaRPr b="0" lang="en-US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311760" y="230400"/>
            <a:ext cx="8520120" cy="205236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b">
            <a:no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200" spc="-1" strike="noStrike">
                <a:solidFill>
                  <a:srgbClr val="000000"/>
                </a:solidFill>
                <a:latin typeface="Arial"/>
                <a:ea typeface="Arial"/>
              </a:rPr>
              <a:t>CS 6476 Project 1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311760" y="2320200"/>
            <a:ext cx="8520120" cy="179712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4000"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585858"/>
                </a:solidFill>
                <a:latin typeface="Arial"/>
                <a:ea typeface="Arial"/>
              </a:rPr>
              <a:t>[Ruize Cao]</a:t>
            </a:r>
            <a:endParaRPr b="0" lang="en-US" sz="2800" spc="-1" strike="noStrike">
              <a:solidFill>
                <a:srgbClr val="585858"/>
              </a:solidFill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585858"/>
                </a:solidFill>
                <a:latin typeface="Arial"/>
                <a:ea typeface="Arial"/>
              </a:rPr>
              <a:t>[rcao73@gatech.edu]</a:t>
            </a:r>
            <a:endParaRPr b="0" lang="en-US" sz="2800" spc="-1" strike="noStrike">
              <a:solidFill>
                <a:srgbClr val="585858"/>
              </a:solidFill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585858"/>
                </a:solidFill>
                <a:latin typeface="Arial"/>
                <a:ea typeface="Arial"/>
              </a:rPr>
              <a:t>[rcao73]</a:t>
            </a:r>
            <a:endParaRPr b="0" lang="en-US" sz="2800" spc="-1" strike="noStrike">
              <a:solidFill>
                <a:srgbClr val="585858"/>
              </a:solidFill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585858"/>
                </a:solidFill>
                <a:latin typeface="Arial"/>
                <a:ea typeface="Arial"/>
              </a:rPr>
              <a:t>[904012084]</a:t>
            </a:r>
            <a:endParaRPr b="0" lang="en-US" sz="28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2: Hybrid images with PyTorch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Submarine + Fish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your hybrid image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Part 1 vs. Part 2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[Compare the run-times of Parts 1 and 2 here, as calculated in project-1.ipynb. Which method is faster?]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3</a:t>
            </a: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: Understanding input/output shapes in PyTorch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[Consider a 1-channel 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7x7 image and a 3x3 filter. What are the output dimensions of a convolution with the following parameters? [1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1, padding = 0, dilation = 0?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2, padding = 0, dilation = 0?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1, padding = 1, dilation = 0?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2, padding = 1, dilation = 0?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1, padding = 0, dilation = 1?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2, padding = 0, dilation = 1?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1, padding = 1, dilation = 1?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2, padding = 1, dilation = 1?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[What are the input &amp; output dimensions of the convolutions of the 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dog image and a 3x3 filter  with the following parameters: [1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1, padding = 0, dilation = 0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2, padding = 0, dilation = 0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1, padding = 1, dilation = 0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2, padding = 1, dilation = 0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1, padding = 0, dilation = 1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2, padding = 0, dilation = 1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1, padding = 1, dilation = 1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Stride = 2, padding = 1, dilation = 1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?]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3</a:t>
            </a: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: Understanding input/output shapes in PyTorch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4486320" y="1152360"/>
            <a:ext cx="4143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[Section 3 of the handout gives equations to calculate output dimensions given filter size, stride, and padding. What is the intuition behind this equation?] [0.75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98" name="Google Shape;176;p36"/>
          <p:cNvSpPr/>
          <p:nvPr/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rm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[How many filters did we apply to the dog image?] [0.25 pt]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3</a:t>
            </a: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: Understanding input/output shapes in PyTorch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visualization 0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visualization 1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3</a:t>
            </a: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: Understanding input/output shapes in PyTorch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visualization 2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visualization 3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</a:t>
            </a: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 4: Frequency Domain Convolutions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the visualizations of the dog image in 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the spatial and frequency domain] [1 pt with 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0.5 pt each]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the visualizations of the blurred dog image in the spatial and frequency domain] [1 pt with 0.5 pt each]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</a:t>
            </a: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 4: Frequency Domain Convolutions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the visualizations of the 2D Gaussian in the spatial and frequency domain] [0.5 with 0.25 pt each]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[Why does our frequency domain representation of a Gaussian not look like a Gaussian itself? How could we adjust the kernel to make these look more similar?]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</a:t>
            </a: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 4: Frequency Domain Convolutions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73176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Insert the final sharpened image of bird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213" name="Google Shape;169;p35"/>
          <p:cNvSpPr/>
          <p:nvPr/>
        </p:nvSpPr>
        <p:spPr>
          <a:xfrm>
            <a:off x="4952520" y="1098720"/>
            <a:ext cx="3731760" cy="341604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rm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585858"/>
                </a:solidFill>
                <a:latin typeface="Arial"/>
                <a:ea typeface="Arial"/>
              </a:rPr>
              <a:t>Explain how increasing/decreasing the Laplacian kernel size affect the sharpening operation. 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585858"/>
                </a:solidFill>
                <a:latin typeface="Arial"/>
                <a:ea typeface="Arial"/>
              </a:rPr>
              <a:t>Also, explain how values in Laplacian kernel (central and neighbouring coefficient) affect sharpening [0.5 pt]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Conclusion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585858"/>
                </a:solidFill>
                <a:latin typeface="Arial"/>
                <a:ea typeface="Arial"/>
              </a:rPr>
              <a:t>[How does varying the cutoff </a:t>
            </a:r>
            <a:r>
              <a:rPr b="0" lang="en-US" sz="1800" spc="-1" strike="noStrike">
                <a:solidFill>
                  <a:srgbClr val="585858"/>
                </a:solidFill>
                <a:latin typeface="Arial"/>
                <a:ea typeface="Arial"/>
              </a:rPr>
              <a:t>frequency value or swapping images </a:t>
            </a:r>
            <a:r>
              <a:rPr b="0" lang="en-US" sz="1800" spc="-1" strike="noStrike">
                <a:solidFill>
                  <a:srgbClr val="585858"/>
                </a:solidFill>
                <a:latin typeface="Arial"/>
                <a:ea typeface="Arial"/>
              </a:rPr>
              <a:t>within a pair influences the resulting </a:t>
            </a:r>
            <a:r>
              <a:rPr b="0" lang="en-US" sz="1800" spc="-1" strike="noStrike">
                <a:solidFill>
                  <a:srgbClr val="585858"/>
                </a:solidFill>
                <a:latin typeface="Arial"/>
                <a:ea typeface="Arial"/>
              </a:rPr>
              <a:t>hybrid image?]</a:t>
            </a:r>
            <a:r>
              <a:rPr b="0" lang="en-US" sz="1800" spc="-1" strike="noStrike">
                <a:solidFill>
                  <a:srgbClr val="585858"/>
                </a:solidFill>
                <a:latin typeface="Arial"/>
                <a:ea typeface="Arial"/>
              </a:rPr>
              <a:t> [1 pt]</a:t>
            </a:r>
            <a:endParaRPr b="0" lang="en-US" sz="18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1: Image filtering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311760" y="11559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visualization of Gaussian kernel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from 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project-1.ipynb here] [0.25 pt each]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1D: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2D: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4572000" y="22860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spcBef>
                <a:spcPts val="748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[Describe your implementation of my_conv2d_numpy() in words. Make sure to discuss padding, and the operations used between the filter and image.]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  <a:ea typeface="Arial"/>
            </a:endParaRPr>
          </a:p>
          <a:p>
            <a:pPr>
              <a:lnSpc>
                <a:spcPct val="100000"/>
              </a:lnSpc>
              <a:spcBef>
                <a:spcPts val="748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I firstly load the image data in the range [0,1]. Then I calculate the number of padded pixels to each axis according to the the size of kernel. And padded the original image array according to the results. Then I flipped the filter array upside down and left to right. Then I element-wise product filter and corresponding region in image in a three-levels nested for-loop. From outer layer to inner layer are channel, row, and column. Finally, replace center pixel with the sum of product result, one by one, to gain the filtered image.</a:t>
            </a:r>
            <a:endParaRPr b="0" lang="en-US" sz="1400" spc="-1" strike="noStrike">
              <a:solidFill>
                <a:srgbClr val="585858"/>
              </a:solidFill>
              <a:latin typeface="Arial"/>
              <a:ea typeface="Arial"/>
            </a:endParaRPr>
          </a:p>
          <a:p>
            <a:pPr>
              <a:lnSpc>
                <a:spcPct val="100000"/>
              </a:lnSpc>
              <a:spcBef>
                <a:spcPts val="748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</a:t>
            </a:r>
            <a:endParaRPr b="0" lang="en-US" sz="1400" spc="-1" strike="noStrike">
              <a:solidFill>
                <a:srgbClr val="585858"/>
              </a:solidFill>
              <a:latin typeface="Arial"/>
              <a:ea typeface="Arial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1"/>
          <a:stretch/>
        </p:blipFill>
        <p:spPr>
          <a:xfrm>
            <a:off x="256680" y="2286000"/>
            <a:ext cx="3629520" cy="581040"/>
          </a:xfrm>
          <a:prstGeom prst="rect">
            <a:avLst/>
          </a:prstGeom>
          <a:ln w="0">
            <a:noFill/>
          </a:ln>
        </p:spPr>
      </p:pic>
      <p:pic>
        <p:nvPicPr>
          <p:cNvPr id="164" name="" descr=""/>
          <p:cNvPicPr/>
          <p:nvPr/>
        </p:nvPicPr>
        <p:blipFill>
          <a:blip r:embed="rId2"/>
          <a:stretch/>
        </p:blipFill>
        <p:spPr>
          <a:xfrm>
            <a:off x="914400" y="2949840"/>
            <a:ext cx="2364480" cy="2193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1: Image filtering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Small blur with a box filter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the results from project-1.ipynb using 1b_cat.bmp with the box filter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Identity filter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the results from project-1.ipynb using 1b_cat.bmp with the identity filter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pic>
        <p:nvPicPr>
          <p:cNvPr id="168" name="" descr=""/>
          <p:cNvPicPr/>
          <p:nvPr/>
        </p:nvPicPr>
        <p:blipFill>
          <a:blip r:embed="rId1"/>
          <a:stretch/>
        </p:blipFill>
        <p:spPr>
          <a:xfrm>
            <a:off x="457200" y="2293560"/>
            <a:ext cx="3071880" cy="2850120"/>
          </a:xfrm>
          <a:prstGeom prst="rect">
            <a:avLst/>
          </a:prstGeom>
          <a:ln w="0">
            <a:noFill/>
          </a:ln>
        </p:spPr>
      </p:pic>
      <p:pic>
        <p:nvPicPr>
          <p:cNvPr id="169" name="" descr=""/>
          <p:cNvPicPr/>
          <p:nvPr/>
        </p:nvPicPr>
        <p:blipFill>
          <a:blip r:embed="rId2"/>
          <a:stretch/>
        </p:blipFill>
        <p:spPr>
          <a:xfrm>
            <a:off x="4572000" y="2514600"/>
            <a:ext cx="4172760" cy="1869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1: Image filtering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Sobel filter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the results from project-1.ipynb using 1b_cat.bmp with the Sobel filter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[0.75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4572000" y="4449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Discrete Laplacian filter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the results from project-1.ipynb using 1b_cat.bmp with the discrete Laplacian filter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[0.75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pic>
        <p:nvPicPr>
          <p:cNvPr id="173" name="" descr=""/>
          <p:cNvPicPr/>
          <p:nvPr/>
        </p:nvPicPr>
        <p:blipFill>
          <a:blip r:embed="rId1"/>
          <a:stretch/>
        </p:blipFill>
        <p:spPr>
          <a:xfrm>
            <a:off x="228600" y="2514600"/>
            <a:ext cx="4081680" cy="1828800"/>
          </a:xfrm>
          <a:prstGeom prst="rect">
            <a:avLst/>
          </a:prstGeom>
          <a:ln w="0">
            <a:noFill/>
          </a:ln>
        </p:spPr>
      </p:pic>
      <p:pic>
        <p:nvPicPr>
          <p:cNvPr id="174" name="" descr=""/>
          <p:cNvPicPr/>
          <p:nvPr/>
        </p:nvPicPr>
        <p:blipFill>
          <a:blip r:embed="rId2"/>
          <a:stretch/>
        </p:blipFill>
        <p:spPr>
          <a:xfrm>
            <a:off x="5943600" y="1490400"/>
            <a:ext cx="2117880" cy="3653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1: Hybrid images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[Describe the three main steps of 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create_hybrid_image() here. Explain how to 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ensure the output values are within the 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appropriate range for matplotlib visualizations.]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[0.375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Cat + Dog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your hybrid image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Cutoff frequency: [insert the value you used for this image pair] [0.125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1: Hybrid images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Motorcycle + Bicycle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your hybrid image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Cutoff frequency: [insert the value you used for 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this image pair] [0.125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Plane + Bird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your hybrid image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Cutoff frequency: [insert the value you used for this image pair] [0.125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1: Hybrid images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Einstein + Marilyn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your hybrid image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Cutoff frequency: [insert the value you used for this image pair] [0.125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Submarine + Fish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your hybrid image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Cutoff frequency: [insert the value you used for this image pair] [0.125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2: Hybrid images with PyTorch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Cat + Dog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your hybrid image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Motorcycle + Bicycle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your hybrid image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rmAutofit fontScale="95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90" spc="-1" strike="noStrike">
                <a:solidFill>
                  <a:srgbClr val="000000"/>
                </a:solidFill>
                <a:latin typeface="Arial"/>
                <a:ea typeface="Arial"/>
              </a:rPr>
              <a:t>Part 2: Hybrid images with PyTorch</a:t>
            </a:r>
            <a:endParaRPr b="0" lang="en-US" sz="269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Plane + Bird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your hybrid image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1260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Einstein + Marilyn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[insert your hybrid image here]</a:t>
            </a:r>
            <a:r>
              <a:rPr b="0" lang="en-US" sz="1400" spc="-1" strike="noStrike">
                <a:solidFill>
                  <a:srgbClr val="585858"/>
                </a:solidFill>
                <a:latin typeface="Arial"/>
                <a:ea typeface="Arial"/>
              </a:rPr>
              <a:t> [0.5 pt]</a:t>
            </a:r>
            <a:endParaRPr b="0" lang="en-US" sz="1400" spc="-1" strike="noStrike">
              <a:solidFill>
                <a:srgbClr val="585858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</TotalTime>
  <Application>LibreOffice/7.3.7.2$Linux_X86_64 LibreOffice_project/30$Build-2</Application>
  <AppVersion>15.0000</AppVersion>
  <Words>4676</Words>
  <Paragraphs>171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2024-08-26T19:13:16Z</dcterms:created>
  <dc:creator/>
  <dc:description/>
  <dc:language>en-US</dc:language>
  <cp:lastModifiedBy/>
  <dcterms:modified xsi:type="dcterms:W3CDTF">2024-09-08T18:49:52Z</dcterms:modified>
  <cp:revision>41</cp:revision>
  <dc:subject/>
  <dc:title>CS 6476 Project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32A15AE571A8CE17BBB1CB663B77CC74_42</vt:lpwstr>
  </property>
  <property fmtid="{D5CDD505-2E9C-101B-9397-08002B2CF9AE}" pid="3" name="KSOProductBuildVer">
    <vt:lpwstr>2052-6.9.0.8865</vt:lpwstr>
  </property>
  <property fmtid="{D5CDD505-2E9C-101B-9397-08002B2CF9AE}" pid="4" name="PresentationFormat">
    <vt:lpwstr>On-screen Show (16:9)</vt:lpwstr>
  </property>
  <property fmtid="{D5CDD505-2E9C-101B-9397-08002B2CF9AE}" pid="5" name="Slides">
    <vt:i4>18</vt:i4>
  </property>
</Properties>
</file>